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60" r:id="rId2"/>
    <p:sldId id="261" r:id="rId3"/>
    <p:sldId id="262" r:id="rId4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DB2792-C7C8-4458-B5AA-D45139280768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79485734-B265-4E3D-A33C-78F82E20866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0364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1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823298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2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15055442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463550" y="722313"/>
            <a:ext cx="6427788" cy="3614737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2289">
              <a:defRPr/>
            </a:pPr>
            <a:fld id="{841221E5-7225-48EB-A4EE-420E7BFCF705}" type="slidenum">
              <a:rPr lang="en-US" sz="1300">
                <a:solidFill>
                  <a:srgbClr val="465562"/>
                </a:solidFill>
                <a:latin typeface="Euphemia"/>
              </a:rPr>
              <a:pPr defTabSz="942289">
                <a:defRPr/>
              </a:pPr>
              <a:t>3</a:t>
            </a:fld>
            <a:endParaRPr lang="en-US" sz="1300">
              <a:solidFill>
                <a:srgbClr val="465562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2741096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21/12/2020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0143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012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4885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801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pPr/>
              <a:t>21/12/2020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799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496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0611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640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217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3243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F8EA-316C-41DE-B9A4-EDCC3A85ED9A}" type="datetimeFigureOut">
              <a:rPr lang="es-MX" smtClean="0"/>
              <a:t>21/12/2020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857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6F8EA-316C-41DE-B9A4-EDCC3A85ED9A}" type="datetimeFigureOut">
              <a:rPr lang="es-MX" smtClean="0"/>
              <a:pPr/>
              <a:t>21/12/2020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1BBB0-96F0-4077-A278-0F3FB5C104D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201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108088" y="270550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FISM 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34768" y="1055098"/>
            <a:ext cx="1515291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27864" y="2885186"/>
            <a:ext cx="1515291" cy="44733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cxnSp>
        <p:nvCxnSpPr>
          <p:cNvPr id="17" name="Conector recto de flecha 16"/>
          <p:cNvCxnSpPr>
            <a:cxnSpLocks/>
            <a:stCxn id="31" idx="0"/>
          </p:cNvCxnSpPr>
          <p:nvPr/>
        </p:nvCxnSpPr>
        <p:spPr>
          <a:xfrm flipV="1">
            <a:off x="4460049" y="1668346"/>
            <a:ext cx="1847364" cy="873954"/>
          </a:xfrm>
          <a:prstGeom prst="straightConnector1">
            <a:avLst/>
          </a:prstGeom>
          <a:ln w="19050">
            <a:solidFill>
              <a:schemeClr val="tx1"/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Diagrama de flujo: proceso 26">
            <a:extLst>
              <a:ext uri="{FF2B5EF4-FFF2-40B4-BE49-F238E27FC236}">
                <a16:creationId xmlns:a16="http://schemas.microsoft.com/office/drawing/2014/main" id="{3DCA5071-3ED8-45E7-A877-6739F80E34D5}"/>
              </a:ext>
            </a:extLst>
          </p:cNvPr>
          <p:cNvSpPr/>
          <p:nvPr/>
        </p:nvSpPr>
        <p:spPr>
          <a:xfrm>
            <a:off x="1593892" y="1136531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Propósito del Programa: Mejorar las condiciones de vida de población en pobreza extrema, localidades con alto o muy alto nivel de rezago social y zonas de atención prioritaria del municipio mediante el financiamiento de obras, acciones sociales básicas e inversiones.</a:t>
            </a:r>
          </a:p>
        </p:txBody>
      </p:sp>
      <p:sp>
        <p:nvSpPr>
          <p:cNvPr id="29" name="Diagrama de flujo: proceso 30">
            <a:extLst>
              <a:ext uri="{FF2B5EF4-FFF2-40B4-BE49-F238E27FC236}">
                <a16:creationId xmlns:a16="http://schemas.microsoft.com/office/drawing/2014/main" id="{CCC9B7CD-5F07-47AD-98E2-43D9228957E8}"/>
              </a:ext>
            </a:extLst>
          </p:cNvPr>
          <p:cNvSpPr/>
          <p:nvPr/>
        </p:nvSpPr>
        <p:spPr>
          <a:xfrm>
            <a:off x="8482111" y="2542300"/>
            <a:ext cx="1836525" cy="1324200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2 - Urbanización de colonias pobres.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1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3541786" y="2542300"/>
            <a:ext cx="1836525" cy="1324200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1 –</a:t>
            </a:r>
            <a:r>
              <a:rPr lang="es-MX" sz="1200" b="1" dirty="0">
                <a:solidFill>
                  <a:srgbClr val="000000"/>
                </a:solidFill>
                <a:latin typeface="Euphemia"/>
              </a:rPr>
              <a:t>S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uministro de agua potable, alcantarillado, drenaje y/o letrinas.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6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4875" y="5138009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18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2278599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1.1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-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Construcción y/o ampliación de red </a:t>
            </a:r>
            <a:r>
              <a:rPr lang="es-ES" sz="1200" b="1" dirty="0" err="1">
                <a:solidFill>
                  <a:srgbClr val="000000"/>
                </a:solidFill>
                <a:latin typeface="Euphemia"/>
              </a:rPr>
              <a:t>hidraúlica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9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4652099" y="4404590"/>
            <a:ext cx="1836525" cy="1107915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1.2 –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Construcción y/o ampliación de red sanitaria.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0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8482110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2.1 - Pavimentación de vialidades con concreto hidráulico.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4" name="Conector recto de flecha 3"/>
          <p:cNvCxnSpPr>
            <a:stCxn id="18" idx="0"/>
            <a:endCxn id="31" idx="2"/>
          </p:cNvCxnSpPr>
          <p:nvPr/>
        </p:nvCxnSpPr>
        <p:spPr>
          <a:xfrm flipV="1">
            <a:off x="3196862" y="3866500"/>
            <a:ext cx="1263187" cy="58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de flecha 53"/>
          <p:cNvCxnSpPr>
            <a:stCxn id="29" idx="0"/>
          </p:cNvCxnSpPr>
          <p:nvPr/>
        </p:nvCxnSpPr>
        <p:spPr>
          <a:xfrm flipH="1" flipV="1">
            <a:off x="6340442" y="1692295"/>
            <a:ext cx="3059932" cy="8500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>
            <a:stCxn id="19" idx="0"/>
            <a:endCxn id="31" idx="2"/>
          </p:cNvCxnSpPr>
          <p:nvPr/>
        </p:nvCxnSpPr>
        <p:spPr>
          <a:xfrm flipH="1" flipV="1">
            <a:off x="4460049" y="3866500"/>
            <a:ext cx="1110313" cy="538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Conector recto de flecha 60"/>
          <p:cNvCxnSpPr>
            <a:stCxn id="20" idx="0"/>
            <a:endCxn id="29" idx="2"/>
          </p:cNvCxnSpPr>
          <p:nvPr/>
        </p:nvCxnSpPr>
        <p:spPr>
          <a:xfrm flipV="1">
            <a:off x="9400373" y="3866500"/>
            <a:ext cx="1" cy="58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703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27" grpId="0" animBg="1"/>
      <p:bldP spid="29" grpId="0" animBg="1"/>
      <p:bldP spid="31" grpId="0" animBg="1"/>
      <p:bldP spid="36" grpId="0" animBg="1"/>
      <p:bldP spid="18" grpId="0" animBg="1"/>
      <p:bldP spid="19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108088" y="270550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FISM 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34768" y="1055098"/>
            <a:ext cx="1515291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27864" y="2885186"/>
            <a:ext cx="1515291" cy="44733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27" name="Diagrama de flujo: proceso 26">
            <a:extLst>
              <a:ext uri="{FF2B5EF4-FFF2-40B4-BE49-F238E27FC236}">
                <a16:creationId xmlns:a16="http://schemas.microsoft.com/office/drawing/2014/main" id="{3DCA5071-3ED8-45E7-A877-6739F80E34D5}"/>
              </a:ext>
            </a:extLst>
          </p:cNvPr>
          <p:cNvSpPr/>
          <p:nvPr/>
        </p:nvSpPr>
        <p:spPr>
          <a:xfrm>
            <a:off x="1593892" y="1136531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Propósito del Programa: Mejorar las condiciones de vida de población en pobreza extrema, localidades con alto o muy alto nivel de rezago social y zonas de atención prioritaria del municipio mediante el financiamiento de obras, acciones sociales básicas e inversiones.</a:t>
            </a:r>
          </a:p>
        </p:txBody>
      </p:sp>
      <p:sp>
        <p:nvSpPr>
          <p:cNvPr id="33" name="Diagrama de flujo: proceso 32">
            <a:extLst>
              <a:ext uri="{FF2B5EF4-FFF2-40B4-BE49-F238E27FC236}">
                <a16:creationId xmlns:a16="http://schemas.microsoft.com/office/drawing/2014/main" id="{69D29118-A097-4A9A-A3E0-24EBF7684DA6}"/>
              </a:ext>
            </a:extLst>
          </p:cNvPr>
          <p:cNvSpPr/>
          <p:nvPr/>
        </p:nvSpPr>
        <p:spPr>
          <a:xfrm>
            <a:off x="2135787" y="2351208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3 -Electrificación en zonas rurales y colonias pobres.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36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4875" y="5138009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22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2135787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3.1 – Ampliación de red eléctrica.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5" name="Conector recto de flecha 4"/>
          <p:cNvCxnSpPr>
            <a:stCxn id="33" idx="0"/>
          </p:cNvCxnSpPr>
          <p:nvPr/>
        </p:nvCxnSpPr>
        <p:spPr>
          <a:xfrm flipV="1">
            <a:off x="3054050" y="1661997"/>
            <a:ext cx="3203059" cy="6892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>
            <a:stCxn id="20" idx="0"/>
          </p:cNvCxnSpPr>
          <p:nvPr/>
        </p:nvCxnSpPr>
        <p:spPr>
          <a:xfrm flipH="1" flipV="1">
            <a:off x="6323493" y="1662857"/>
            <a:ext cx="2095634" cy="722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22" idx="0"/>
            <a:endCxn id="33" idx="2"/>
          </p:cNvCxnSpPr>
          <p:nvPr/>
        </p:nvCxnSpPr>
        <p:spPr>
          <a:xfrm flipV="1">
            <a:off x="3054050" y="3688875"/>
            <a:ext cx="0" cy="766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endCxn id="20" idx="2"/>
          </p:cNvCxnSpPr>
          <p:nvPr/>
        </p:nvCxnSpPr>
        <p:spPr>
          <a:xfrm flipV="1">
            <a:off x="6257109" y="3722876"/>
            <a:ext cx="2162018" cy="722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endCxn id="20" idx="2"/>
          </p:cNvCxnSpPr>
          <p:nvPr/>
        </p:nvCxnSpPr>
        <p:spPr>
          <a:xfrm flipH="1" flipV="1">
            <a:off x="8419127" y="3722876"/>
            <a:ext cx="2379193" cy="7335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Diagrama de flujo: proceso 30">
            <a:extLst>
              <a:ext uri="{FF2B5EF4-FFF2-40B4-BE49-F238E27FC236}">
                <a16:creationId xmlns:a16="http://schemas.microsoft.com/office/drawing/2014/main" id="{588CFDF3-33DC-4294-8D70-4331FC0B22B7}"/>
              </a:ext>
            </a:extLst>
          </p:cNvPr>
          <p:cNvSpPr/>
          <p:nvPr/>
        </p:nvSpPr>
        <p:spPr>
          <a:xfrm>
            <a:off x="7500864" y="2385209"/>
            <a:ext cx="1836525" cy="1337667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4 -Mejoramiento de vivienda e infraestructura social.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1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5218515" y="4455592"/>
            <a:ext cx="1954409" cy="1461881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4.1 – Construcción de cuartos dormitorios y cuartos para baños con instalaciones hidrosanitarias.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6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9718683" y="4455593"/>
            <a:ext cx="1836525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4.2 – Construcción de plazas públicas.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</p:spTree>
    <p:extLst>
      <p:ext uri="{BB962C8B-B14F-4D97-AF65-F5344CB8AC3E}">
        <p14:creationId xmlns:p14="http://schemas.microsoft.com/office/powerpoint/2010/main" val="30374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27" grpId="0" animBg="1"/>
      <p:bldP spid="33" grpId="0" animBg="1"/>
      <p:bldP spid="36" grpId="0" animBg="1"/>
      <p:bldP spid="22" grpId="0" animBg="1"/>
      <p:bldP spid="20" grpId="0" animBg="1"/>
      <p:bldP spid="21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>
            <a:extLst>
              <a:ext uri="{FF2B5EF4-FFF2-40B4-BE49-F238E27FC236}">
                <a16:creationId xmlns:a16="http://schemas.microsoft.com/office/drawing/2014/main" id="{2F9403F3-BE28-4228-A7DD-DADBA39620FC}"/>
              </a:ext>
            </a:extLst>
          </p:cNvPr>
          <p:cNvSpPr/>
          <p:nvPr/>
        </p:nvSpPr>
        <p:spPr>
          <a:xfrm>
            <a:off x="3108088" y="270550"/>
            <a:ext cx="702260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NIVEL INFERIOR </a:t>
            </a:r>
            <a:r>
              <a:rPr lang="es-MX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 OBJETIVOS</a:t>
            </a:r>
          </a:p>
          <a:p>
            <a:pPr algn="ctr">
              <a:defRPr/>
            </a:pPr>
            <a:r>
              <a:rPr lang="es-MX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FONDO FEDERAL </a:t>
            </a:r>
            <a:r>
              <a:rPr lang="es-MX" sz="16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FISM 2021</a:t>
            </a:r>
            <a:endParaRPr lang="es-MX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Diagrama de flujo: proceso 46">
            <a:extLst>
              <a:ext uri="{FF2B5EF4-FFF2-40B4-BE49-F238E27FC236}">
                <a16:creationId xmlns:a16="http://schemas.microsoft.com/office/drawing/2014/main" id="{DE4629B0-4885-45B4-B39C-D45584402278}"/>
              </a:ext>
            </a:extLst>
          </p:cNvPr>
          <p:cNvSpPr/>
          <p:nvPr/>
        </p:nvSpPr>
        <p:spPr>
          <a:xfrm rot="16200000">
            <a:off x="334768" y="1055098"/>
            <a:ext cx="1515291" cy="447338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</a:p>
        </p:txBody>
      </p:sp>
      <p:sp>
        <p:nvSpPr>
          <p:cNvPr id="49" name="Diagrama de flujo: proceso 48">
            <a:extLst>
              <a:ext uri="{FF2B5EF4-FFF2-40B4-BE49-F238E27FC236}">
                <a16:creationId xmlns:a16="http://schemas.microsoft.com/office/drawing/2014/main" id="{2737F426-B990-40EF-BC1F-1AEBFF148564}"/>
              </a:ext>
            </a:extLst>
          </p:cNvPr>
          <p:cNvSpPr/>
          <p:nvPr/>
        </p:nvSpPr>
        <p:spPr>
          <a:xfrm rot="16200000">
            <a:off x="327864" y="2885186"/>
            <a:ext cx="1515291" cy="447336"/>
          </a:xfrm>
          <a:prstGeom prst="flowChartProcess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MEDIOS</a:t>
            </a:r>
          </a:p>
        </p:txBody>
      </p:sp>
      <p:sp>
        <p:nvSpPr>
          <p:cNvPr id="27" name="Diagrama de flujo: proceso 26">
            <a:extLst>
              <a:ext uri="{FF2B5EF4-FFF2-40B4-BE49-F238E27FC236}">
                <a16:creationId xmlns:a16="http://schemas.microsoft.com/office/drawing/2014/main" id="{3DCA5071-3ED8-45E7-A877-6739F80E34D5}"/>
              </a:ext>
            </a:extLst>
          </p:cNvPr>
          <p:cNvSpPr/>
          <p:nvPr/>
        </p:nvSpPr>
        <p:spPr>
          <a:xfrm>
            <a:off x="1593892" y="1136531"/>
            <a:ext cx="9918235" cy="514241"/>
          </a:xfrm>
          <a:prstGeom prst="flowChartProcess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chemeClr val="tx1"/>
                </a:solidFill>
                <a:latin typeface="Euphemia"/>
              </a:rPr>
              <a:t>Propósito del Programa: Mejorar las condiciones de vida de población en pobreza extrema, localidades con alto o muy alto nivel de rezago social y zonas de atención prioritaria del municipio mediante el financiamiento de obras, acciones sociales básicas e inversiones.</a:t>
            </a:r>
          </a:p>
        </p:txBody>
      </p:sp>
      <p:sp>
        <p:nvSpPr>
          <p:cNvPr id="36" name="Diagrama de flujo: proceso 37">
            <a:extLst>
              <a:ext uri="{FF2B5EF4-FFF2-40B4-BE49-F238E27FC236}">
                <a16:creationId xmlns:a16="http://schemas.microsoft.com/office/drawing/2014/main" id="{76FC51BF-4280-4EFC-BA8B-ED62AA058D51}"/>
              </a:ext>
            </a:extLst>
          </p:cNvPr>
          <p:cNvSpPr/>
          <p:nvPr/>
        </p:nvSpPr>
        <p:spPr>
          <a:xfrm rot="16200000">
            <a:off x="-94875" y="5138009"/>
            <a:ext cx="2360769" cy="447340"/>
          </a:xfrm>
          <a:prstGeom prst="flowChartProcess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4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Metas / ACCIONES / Actividades</a:t>
            </a:r>
          </a:p>
        </p:txBody>
      </p:sp>
      <p:sp>
        <p:nvSpPr>
          <p:cNvPr id="13" name="Diagrama de flujo: proceso 30">
            <a:extLst>
              <a:ext uri="{FF2B5EF4-FFF2-40B4-BE49-F238E27FC236}">
                <a16:creationId xmlns:a16="http://schemas.microsoft.com/office/drawing/2014/main" id="{5FE1BD92-052E-42AB-B0A7-82C98DC85D84}"/>
              </a:ext>
            </a:extLst>
          </p:cNvPr>
          <p:cNvSpPr/>
          <p:nvPr/>
        </p:nvSpPr>
        <p:spPr>
          <a:xfrm>
            <a:off x="5634746" y="2117356"/>
            <a:ext cx="2528938" cy="1337669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Componente 5 - Inversión en mejora de la gestión municipal y gastos indirectos.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14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1736404" y="4455593"/>
            <a:ext cx="1619171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5.1 – Acondicionamiento de espacios físicos. 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0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3535312" y="4455593"/>
            <a:ext cx="1567627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5.2 – Adquisición de software y hardware.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1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5334220" y="4455592"/>
            <a:ext cx="1567627" cy="1239813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5.3 –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Realización de cursos </a:t>
            </a: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de capacitación y actualización de personal.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2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7133128" y="4455593"/>
            <a:ext cx="1567627" cy="1056912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5.4 – Adquisición de equipo topográfico GPS.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sp>
        <p:nvSpPr>
          <p:cNvPr id="23" name="Diagrama de flujo: proceso 30">
            <a:extLst>
              <a:ext uri="{FF2B5EF4-FFF2-40B4-BE49-F238E27FC236}">
                <a16:creationId xmlns:a16="http://schemas.microsoft.com/office/drawing/2014/main" id="{2C0542E0-8D88-485C-B4CE-5B61572916DA}"/>
              </a:ext>
            </a:extLst>
          </p:cNvPr>
          <p:cNvSpPr/>
          <p:nvPr/>
        </p:nvSpPr>
        <p:spPr>
          <a:xfrm>
            <a:off x="8880492" y="4455593"/>
            <a:ext cx="1567627" cy="1344316"/>
          </a:xfrm>
          <a:prstGeom prst="flowChartProcess">
            <a:avLst/>
          </a:prstGeom>
          <a:solidFill>
            <a:schemeClr val="accent6">
              <a:alpha val="29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200" b="1" dirty="0" smtClean="0">
                <a:solidFill>
                  <a:srgbClr val="000000"/>
                </a:solidFill>
                <a:latin typeface="Euphemia"/>
              </a:rPr>
              <a:t>Actividad 5.5 – </a:t>
            </a:r>
            <a:r>
              <a:rPr lang="es-ES" sz="1200" b="1" dirty="0">
                <a:solidFill>
                  <a:srgbClr val="000000"/>
                </a:solidFill>
                <a:latin typeface="Euphemia"/>
              </a:rPr>
              <a:t>Evaluación, diagnóstico y seguimiento a proyectos y obras verificadas.</a:t>
            </a:r>
            <a:endParaRPr lang="es-MX" sz="1200" b="1" dirty="0">
              <a:solidFill>
                <a:srgbClr val="000000"/>
              </a:solidFill>
              <a:latin typeface="Euphemia"/>
            </a:endParaRPr>
          </a:p>
        </p:txBody>
      </p:sp>
      <p:cxnSp>
        <p:nvCxnSpPr>
          <p:cNvPr id="6" name="Conector recto de flecha 5"/>
          <p:cNvCxnSpPr>
            <a:stCxn id="14" idx="0"/>
          </p:cNvCxnSpPr>
          <p:nvPr/>
        </p:nvCxnSpPr>
        <p:spPr>
          <a:xfrm flipV="1">
            <a:off x="2545990" y="3455025"/>
            <a:ext cx="4202962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>
            <a:stCxn id="20" idx="0"/>
          </p:cNvCxnSpPr>
          <p:nvPr/>
        </p:nvCxnSpPr>
        <p:spPr>
          <a:xfrm flipV="1">
            <a:off x="4319126" y="3455025"/>
            <a:ext cx="2447434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de flecha 10"/>
          <p:cNvCxnSpPr>
            <a:stCxn id="21" idx="0"/>
          </p:cNvCxnSpPr>
          <p:nvPr/>
        </p:nvCxnSpPr>
        <p:spPr>
          <a:xfrm flipV="1">
            <a:off x="6118034" y="3455025"/>
            <a:ext cx="630918" cy="10005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>
            <a:stCxn id="22" idx="0"/>
          </p:cNvCxnSpPr>
          <p:nvPr/>
        </p:nvCxnSpPr>
        <p:spPr>
          <a:xfrm flipH="1" flipV="1">
            <a:off x="6748952" y="3455025"/>
            <a:ext cx="1167990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cto de flecha 30"/>
          <p:cNvCxnSpPr>
            <a:stCxn id="23" idx="0"/>
          </p:cNvCxnSpPr>
          <p:nvPr/>
        </p:nvCxnSpPr>
        <p:spPr>
          <a:xfrm flipH="1" flipV="1">
            <a:off x="6748952" y="3455025"/>
            <a:ext cx="2915354" cy="1000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1831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7" grpId="0" animBg="1"/>
      <p:bldP spid="49" grpId="0" animBg="1"/>
      <p:bldP spid="27" grpId="0" animBg="1"/>
      <p:bldP spid="36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3288</TotalTime>
  <Words>351</Words>
  <Application>Microsoft Office PowerPoint</Application>
  <PresentationFormat>Panorámica</PresentationFormat>
  <Paragraphs>37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Euphemia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Martín Campa</dc:creator>
  <cp:lastModifiedBy>Martín Campa</cp:lastModifiedBy>
  <cp:revision>83</cp:revision>
  <cp:lastPrinted>2020-02-22T21:30:06Z</cp:lastPrinted>
  <dcterms:created xsi:type="dcterms:W3CDTF">2020-01-30T03:52:29Z</dcterms:created>
  <dcterms:modified xsi:type="dcterms:W3CDTF">2020-12-21T07:07:03Z</dcterms:modified>
</cp:coreProperties>
</file>